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2"/>
  </p:notesMasterIdLst>
  <p:handoutMasterIdLst>
    <p:handoutMasterId r:id="rId33"/>
  </p:handoutMasterIdLst>
  <p:sldIdLst>
    <p:sldId id="288" r:id="rId3"/>
    <p:sldId id="387" r:id="rId4"/>
    <p:sldId id="371" r:id="rId5"/>
    <p:sldId id="402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404" r:id="rId20"/>
    <p:sldId id="355" r:id="rId21"/>
    <p:sldId id="401" r:id="rId22"/>
    <p:sldId id="358" r:id="rId23"/>
    <p:sldId id="307" r:id="rId24"/>
    <p:sldId id="405" r:id="rId25"/>
    <p:sldId id="335" r:id="rId26"/>
    <p:sldId id="353" r:id="rId27"/>
    <p:sldId id="354" r:id="rId28"/>
    <p:sldId id="341" r:id="rId29"/>
    <p:sldId id="378" r:id="rId30"/>
    <p:sldId id="392" r:id="rId31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3" autoAdjust="0"/>
    <p:restoredTop sz="80944"/>
  </p:normalViewPr>
  <p:slideViewPr>
    <p:cSldViewPr snapToGrid="0" snapToObjects="1" showGuides="1">
      <p:cViewPr varScale="1">
        <p:scale>
          <a:sx n="169" d="100"/>
          <a:sy n="169" d="100"/>
        </p:scale>
        <p:origin x="65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25.09.23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>
                <a:sym typeface="Wingdings" pitchFamily="2" charset="2"/>
              </a:rPr>
              <a:t> </a:t>
            </a:r>
            <a:r>
              <a:rPr lang="de-DE" i="1" dirty="0" err="1">
                <a:sym typeface="Wingdings" pitchFamily="2" charset="2"/>
              </a:rPr>
              <a:t>Issue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r>
              <a:rPr lang="de-DE" b="1" dirty="0"/>
              <a:t>.         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Stringly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Retro,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SEP-Monday-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Mentioning</a:t>
            </a:r>
            <a:r>
              <a:rPr lang="de-DE" dirty="0">
                <a:sym typeface="Wingdings" pitchFamily="2" charset="2"/>
              </a:rPr>
              <a:t>: Monday-</a:t>
            </a:r>
            <a:r>
              <a:rPr lang="de-DE" dirty="0" err="1">
                <a:sym typeface="Wingdings" pitchFamily="2" charset="2"/>
              </a:rPr>
              <a:t>Presentation</a:t>
            </a:r>
            <a:r>
              <a:rPr lang="de-DE" dirty="0">
                <a:sym typeface="Wingdings" pitchFamily="2" charset="2"/>
              </a:rPr>
              <a:t>-SEP, </a:t>
            </a:r>
            <a:r>
              <a:rPr lang="de-DE" dirty="0" err="1">
                <a:sym typeface="Wingdings" pitchFamily="2" charset="2"/>
              </a:rPr>
              <a:t>Dev</a:t>
            </a:r>
            <a:r>
              <a:rPr lang="de-DE" dirty="0">
                <a:sym typeface="Wingdings" pitchFamily="2" charset="2"/>
              </a:rPr>
              <a:t>-Meetings </a:t>
            </a:r>
            <a:r>
              <a:rPr lang="de-DE" dirty="0" err="1">
                <a:sym typeface="Wingdings" pitchFamily="2" charset="2"/>
              </a:rPr>
              <a:t>Eclipse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Irregular</a:t>
            </a:r>
            <a:r>
              <a:rPr lang="de-DE" dirty="0">
                <a:sym typeface="Wingdings" pitchFamily="2" charset="2"/>
              </a:rPr>
              <a:t>) </a:t>
            </a:r>
            <a:endParaRPr lang="de-DE" dirty="0"/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774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378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198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7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5.png"/><Relationship Id="rId5" Type="http://schemas.openxmlformats.org/officeDocument/2006/relationships/image" Target="../media/image16.svg"/><Relationship Id="rId10" Type="http://schemas.openxmlformats.org/officeDocument/2006/relationships/image" Target="../media/image34.sv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project-or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THE PLUGIN: 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008" y="3792389"/>
            <a:ext cx="1025622" cy="10019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1934406"/>
            <a:ext cx="2617275" cy="865997"/>
            <a:chOff x="5840925" y="1934406"/>
            <a:chExt cx="2617275" cy="865997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107857" y="1934406"/>
              <a:ext cx="908715" cy="865997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48714" y="2508311"/>
            <a:ext cx="2594833" cy="521294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Leda </a:t>
            </a: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running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Jetson</a:t>
            </a:r>
            <a:r>
              <a:rPr lang="de-DE" sz="1600" b="1" dirty="0">
                <a:solidFill>
                  <a:schemeClr val="tx1"/>
                </a:solidFill>
              </a:rPr>
              <a:t> Nano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78536" y="3484755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36BCC8-8B18-6060-06A5-7D6AA99959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2759" y="3747882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3" animBg="1"/>
      <p:bldP spid="25" grpId="4" animBg="1"/>
      <p:bldP spid="26" grpId="0" animBg="1"/>
      <p:bldP spid="26" grpId="1" animBg="1"/>
      <p:bldP spid="28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572323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671956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579644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MANAGEMENT 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ONBOARDING, FRAMEWORK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effectLst/>
                <a:latin typeface="Söhne"/>
              </a:rPr>
              <a:t>Bosch.IO</a:t>
            </a:r>
            <a:r>
              <a:rPr lang="en-US" sz="1800" i="0" u="none" strike="noStrike" dirty="0"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</a:t>
            </a:r>
            <a:r>
              <a:rPr lang="en-US" sz="1800" i="0" u="none" strike="noStrike" dirty="0">
                <a:effectLst/>
                <a:latin typeface="Söhne"/>
              </a:rPr>
              <a:t>ommunication of required Skills &amp; </a:t>
            </a:r>
            <a:r>
              <a:rPr lang="en-US" sz="1800" dirty="0">
                <a:latin typeface="Söhne"/>
              </a:rPr>
              <a:t>Technical Guidance, 5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Contact to Project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effectLst/>
                <a:latin typeface="Söhne"/>
              </a:rPr>
            </a:br>
            <a:endParaRPr lang="en-US" sz="12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</a:t>
            </a: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6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28368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3 </a:t>
            </a:r>
            <a:r>
              <a:rPr lang="en-US" sz="1300" b="1" noProof="1">
                <a:solidFill>
                  <a:srgbClr val="0070C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</a:t>
            </a:r>
            <a:r>
              <a:rPr lang="en-US" sz="1300" b="1" dirty="0">
                <a:solidFill>
                  <a:srgbClr val="0070C0"/>
                </a:solidFill>
              </a:rPr>
              <a:t>(Dr. </a:t>
            </a:r>
            <a:r>
              <a:rPr lang="en-US" sz="1300" b="1" dirty="0" err="1">
                <a:solidFill>
                  <a:srgbClr val="0070C0"/>
                </a:solidFill>
              </a:rPr>
              <a:t>Kristan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 </a:t>
            </a:r>
            <a:r>
              <a:rPr lang="en-US" sz="1300" b="1" dirty="0">
                <a:solidFill>
                  <a:srgbClr val="0070C0"/>
                </a:solidFill>
              </a:rPr>
              <a:t>(all 4)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</a:t>
            </a:r>
            <a:r>
              <a:rPr lang="en-US" sz="1300" b="1" dirty="0">
                <a:solidFill>
                  <a:srgbClr val="0070C0"/>
                </a:solidFill>
              </a:rPr>
              <a:t>(M. </a:t>
            </a:r>
            <a:r>
              <a:rPr lang="en-US" sz="1300" b="1" dirty="0" err="1">
                <a:solidFill>
                  <a:srgbClr val="0070C0"/>
                </a:solidFill>
              </a:rPr>
              <a:t>Nerlich</a:t>
            </a:r>
            <a:r>
              <a:rPr lang="en-US" sz="1300" b="1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6 Regular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0070C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3835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(Sprint Retro)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787" y="3825205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9252B8-2EB2-C148-C371-DCF7C4F79F1C}"/>
              </a:ext>
            </a:extLst>
          </p:cNvPr>
          <p:cNvSpPr txBox="1"/>
          <p:nvPr/>
        </p:nvSpPr>
        <p:spPr>
          <a:xfrm>
            <a:off x="4199799" y="4294146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5" grpId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3861007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DEVELOPMENT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WORKFLOW, TYPICAL ISSUES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62" y="3749246"/>
            <a:ext cx="1286401" cy="7236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883D00-3DFA-42C8-2EBE-095C29056D97}"/>
              </a:ext>
            </a:extLst>
          </p:cNvPr>
          <p:cNvSpPr/>
          <p:nvPr/>
        </p:nvSpPr>
        <p:spPr>
          <a:xfrm>
            <a:off x="278586" y="708462"/>
            <a:ext cx="4575912" cy="183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-&gt; Story #22 Copy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Leda </a:t>
            </a: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#67</a:t>
            </a: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72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Bad Reviews 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420798" y="1956501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5206019" y="2077126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7149832" y="3025297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408536" y="3178754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6151015" y="996283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606401" y="21646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05A2AA5-BC68-BDBF-FA0B-FF1440DD1A31}"/>
              </a:ext>
            </a:extLst>
          </p:cNvPr>
          <p:cNvSpPr/>
          <p:nvPr/>
        </p:nvSpPr>
        <p:spPr>
          <a:xfrm>
            <a:off x="457200" y="1183507"/>
            <a:ext cx="4123884" cy="816677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1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565D9D7-794D-1DE8-07E8-4B5A2D50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39" y="1288727"/>
            <a:ext cx="647140" cy="63504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73138F1-71E6-C79B-35E3-3C1C09259906}"/>
              </a:ext>
            </a:extLst>
          </p:cNvPr>
          <p:cNvSpPr txBox="1"/>
          <p:nvPr/>
        </p:nvSpPr>
        <p:spPr>
          <a:xfrm>
            <a:off x="1766794" y="1329540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IDE / Code-Editor / Unit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Testing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1E95679-8D73-A14A-8CDD-EB41C042A4D5}"/>
              </a:ext>
            </a:extLst>
          </p:cNvPr>
          <p:cNvSpPr txBox="1"/>
          <p:nvPr/>
        </p:nvSpPr>
        <p:spPr>
          <a:xfrm>
            <a:off x="1766794" y="1639934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DEV-Suite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VSCode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Plugin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60B3322-0279-5AD9-0DD6-41B7C8387FD9}"/>
              </a:ext>
            </a:extLst>
          </p:cNvPr>
          <p:cNvCxnSpPr>
            <a:cxnSpLocks/>
          </p:cNvCxnSpPr>
          <p:nvPr/>
        </p:nvCxnSpPr>
        <p:spPr>
          <a:xfrm>
            <a:off x="1634618" y="1183508"/>
            <a:ext cx="0" cy="816676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DC76E76-7E23-2F5A-4D0B-8A91A5B4A830}"/>
              </a:ext>
            </a:extLst>
          </p:cNvPr>
          <p:cNvGrpSpPr/>
          <p:nvPr/>
        </p:nvGrpSpPr>
        <p:grpSpPr>
          <a:xfrm>
            <a:off x="4702567" y="1183507"/>
            <a:ext cx="4123884" cy="816677"/>
            <a:chOff x="544370" y="1328105"/>
            <a:chExt cx="4123884" cy="816677"/>
          </a:xfrm>
        </p:grpSpPr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222A22F0-0A59-2DE0-C664-E3B622166E27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AB1CCFED-F49D-6C7B-410D-CE66133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128202C6-6CCA-E038-07A6-D933533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41" y="1227436"/>
            <a:ext cx="523790" cy="70782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E8E2BE9B-6E41-269B-C971-EF7D92A10210}"/>
              </a:ext>
            </a:extLst>
          </p:cNvPr>
          <p:cNvSpPr txBox="1"/>
          <p:nvPr/>
        </p:nvSpPr>
        <p:spPr>
          <a:xfrm>
            <a:off x="5996493" y="1502099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Crafting Architecture Diagramms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0AB79ED-9B90-ABF6-478E-1EC903C6D18E}"/>
              </a:ext>
            </a:extLst>
          </p:cNvPr>
          <p:cNvGrpSpPr/>
          <p:nvPr/>
        </p:nvGrpSpPr>
        <p:grpSpPr>
          <a:xfrm>
            <a:off x="453422" y="2167258"/>
            <a:ext cx="4123884" cy="816676"/>
            <a:chOff x="544370" y="1328105"/>
            <a:chExt cx="4123884" cy="816677"/>
          </a:xfrm>
        </p:grpSpPr>
        <p:sp>
          <p:nvSpPr>
            <p:cNvPr id="40" name="Abgerundetes Rechteck 39">
              <a:extLst>
                <a:ext uri="{FF2B5EF4-FFF2-40B4-BE49-F238E27FC236}">
                  <a16:creationId xmlns:a16="http://schemas.microsoft.com/office/drawing/2014/main" id="{7F1B44EA-FAC1-2CC1-3883-634F01D1D24C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217F9FEA-71A8-85EC-4C2F-24E57F02AE6E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699AA521-7368-8F0A-D5CE-93132432D4AE}"/>
              </a:ext>
            </a:extLst>
          </p:cNvPr>
          <p:cNvSpPr txBox="1"/>
          <p:nvPr/>
        </p:nvSpPr>
        <p:spPr>
          <a:xfrm>
            <a:off x="1766794" y="2609313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 err="1">
                <a:latin typeface="+mn-lt"/>
                <a:cs typeface="Arial" panose="020B0604020202020204" pitchFamily="34" charset="0"/>
              </a:rPr>
              <a:t>Virtualization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of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Vehicle</a:t>
            </a: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0803864-0D9F-524E-F3BB-3312D47B0494}"/>
              </a:ext>
            </a:extLst>
          </p:cNvPr>
          <p:cNvGrpSpPr/>
          <p:nvPr/>
        </p:nvGrpSpPr>
        <p:grpSpPr>
          <a:xfrm>
            <a:off x="4702567" y="2149477"/>
            <a:ext cx="4123884" cy="816677"/>
            <a:chOff x="544370" y="1328105"/>
            <a:chExt cx="4123884" cy="816677"/>
          </a:xfrm>
        </p:grpSpPr>
        <p:sp>
          <p:nvSpPr>
            <p:cNvPr id="50" name="Abgerundetes Rechteck 49">
              <a:extLst>
                <a:ext uri="{FF2B5EF4-FFF2-40B4-BE49-F238E27FC236}">
                  <a16:creationId xmlns:a16="http://schemas.microsoft.com/office/drawing/2014/main" id="{572AF4F6-1359-FF30-A07A-07E41F25653F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4C18A112-A534-CB19-508D-9DD6FE10D813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C751AFA4-7DF8-65E9-7DF2-588075021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682" y="2093432"/>
            <a:ext cx="952707" cy="9527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10CB8113-D077-EFB4-3F36-A56E4B74E51B}"/>
              </a:ext>
            </a:extLst>
          </p:cNvPr>
          <p:cNvSpPr txBox="1"/>
          <p:nvPr/>
        </p:nvSpPr>
        <p:spPr>
          <a:xfrm>
            <a:off x="6053958" y="245778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Interface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Container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Builds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38076113-0B81-B4DE-9121-26D430012622}"/>
              </a:ext>
            </a:extLst>
          </p:cNvPr>
          <p:cNvGrpSpPr/>
          <p:nvPr/>
        </p:nvGrpSpPr>
        <p:grpSpPr>
          <a:xfrm>
            <a:off x="4702567" y="3150400"/>
            <a:ext cx="4123884" cy="816677"/>
            <a:chOff x="544370" y="1328105"/>
            <a:chExt cx="4123884" cy="816677"/>
          </a:xfrm>
        </p:grpSpPr>
        <p:sp>
          <p:nvSpPr>
            <p:cNvPr id="54" name="Abgerundetes Rechteck 53">
              <a:extLst>
                <a:ext uri="{FF2B5EF4-FFF2-40B4-BE49-F238E27FC236}">
                  <a16:creationId xmlns:a16="http://schemas.microsoft.com/office/drawing/2014/main" id="{A31DE413-CE29-244C-518B-009C8AD4A532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09C70900-F095-7D38-F2C2-29C08F773448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E66B6945-BCA1-67E2-6A20-CEA1D2EFC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570" y="3242415"/>
            <a:ext cx="660118" cy="660118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0827C7E5-F65C-BA9F-7548-658E2CCEE8AE}"/>
              </a:ext>
            </a:extLst>
          </p:cNvPr>
          <p:cNvSpPr txBox="1"/>
          <p:nvPr/>
        </p:nvSpPr>
        <p:spPr>
          <a:xfrm>
            <a:off x="5996493" y="3358683"/>
            <a:ext cx="378931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Command Line Tools</a:t>
            </a:r>
            <a:br>
              <a:rPr lang="de-DE" sz="1300" dirty="0">
                <a:latin typeface="+mn-lt"/>
                <a:cs typeface="Arial" panose="020B0604020202020204" pitchFamily="34" charset="0"/>
              </a:rPr>
            </a:br>
            <a:r>
              <a:rPr lang="de-DE" sz="1300" dirty="0">
                <a:latin typeface="+mn-lt"/>
                <a:cs typeface="Arial" panose="020B0604020202020204" pitchFamily="34" charset="0"/>
              </a:rPr>
              <a:t>(e.g. Docker CLI, Leda CLIs, …)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FA91DF7-33A1-952A-E678-92F78B90C819}"/>
              </a:ext>
            </a:extLst>
          </p:cNvPr>
          <p:cNvGrpSpPr/>
          <p:nvPr/>
        </p:nvGrpSpPr>
        <p:grpSpPr>
          <a:xfrm>
            <a:off x="447526" y="3148936"/>
            <a:ext cx="4123884" cy="1284278"/>
            <a:chOff x="544370" y="1328105"/>
            <a:chExt cx="4123884" cy="816677"/>
          </a:xfrm>
        </p:grpSpPr>
        <p:sp>
          <p:nvSpPr>
            <p:cNvPr id="60" name="Abgerundetes Rechteck 59">
              <a:extLst>
                <a:ext uri="{FF2B5EF4-FFF2-40B4-BE49-F238E27FC236}">
                  <a16:creationId xmlns:a16="http://schemas.microsoft.com/office/drawing/2014/main" id="{A59319C5-AE91-3D04-D5B4-76F4B7938897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E8886B89-3B17-D4D4-75E2-AB78902C5786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fik 1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BD6A7F2-9DA3-C081-AEB6-05A91D337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91" y="3421447"/>
            <a:ext cx="1284742" cy="722667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22D7E2C-6D15-D7CB-C852-B17FFCC7C760}"/>
              </a:ext>
            </a:extLst>
          </p:cNvPr>
          <p:cNvSpPr txBox="1"/>
          <p:nvPr/>
        </p:nvSpPr>
        <p:spPr>
          <a:xfrm>
            <a:off x="1802028" y="3260348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 err="1">
                <a:latin typeface="+mn-lt"/>
                <a:cs typeface="Arial" panose="020B0604020202020204" pitchFamily="34" charset="0"/>
              </a:rPr>
              <a:t>Configuration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EFA1C2A-6911-3912-BD96-75145D357AFE}"/>
              </a:ext>
            </a:extLst>
          </p:cNvPr>
          <p:cNvSpPr txBox="1"/>
          <p:nvPr/>
        </p:nvSpPr>
        <p:spPr>
          <a:xfrm>
            <a:off x="1800308" y="4176252"/>
            <a:ext cx="48929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Actions: </a:t>
            </a:r>
            <a:r>
              <a:rPr lang="de-DE" sz="1300" dirty="0" err="1">
                <a:latin typeface="+mn-lt"/>
                <a:cs typeface="Arial" panose="020B0604020202020204" pitchFamily="34" charset="0"/>
              </a:rPr>
              <a:t>Build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-Test-Pipeline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EEB7AF7-97CD-44D5-68F3-A0D7FAB7DB64}"/>
              </a:ext>
            </a:extLst>
          </p:cNvPr>
          <p:cNvSpPr txBox="1"/>
          <p:nvPr/>
        </p:nvSpPr>
        <p:spPr>
          <a:xfrm>
            <a:off x="1800308" y="3876002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Release-Pipeline &amp;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58C0616-53A0-113A-876D-31556101B8D9}"/>
              </a:ext>
            </a:extLst>
          </p:cNvPr>
          <p:cNvSpPr txBox="1"/>
          <p:nvPr/>
        </p:nvSpPr>
        <p:spPr>
          <a:xfrm>
            <a:off x="1800308" y="3564664"/>
            <a:ext cx="29169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Code Version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2C7A3E-D9E9-CC01-6CD6-2E8532FF5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83" y="2398608"/>
            <a:ext cx="973111" cy="30941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4F8626-BB5A-8C2C-8CB6-91C047EB350D}"/>
              </a:ext>
            </a:extLst>
          </p:cNvPr>
          <p:cNvSpPr txBox="1"/>
          <p:nvPr/>
        </p:nvSpPr>
        <p:spPr>
          <a:xfrm>
            <a:off x="1766794" y="230499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 err="1">
                <a:latin typeface="+mn-lt"/>
                <a:cs typeface="Arial" panose="020B0604020202020204" pitchFamily="34" charset="0"/>
              </a:rPr>
              <a:t>Emulates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Leda (OS)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4" grpId="0"/>
      <p:bldP spid="48" grpId="0"/>
      <p:bldP spid="48" grpId="1"/>
      <p:bldP spid="32" grpId="0"/>
      <p:bldP spid="58" grpId="0"/>
      <p:bldP spid="44" grpId="0"/>
      <p:bldP spid="38" grpId="0"/>
      <p:bldP spid="39" grpId="0"/>
      <p:bldP spid="41" grpId="0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43158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SUM UP 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BIGGEST CHALLANGE, HIGHLIGHT &amp;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KEY LEARNINGS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Project Standards.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Compliance: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96764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ibraries</a:t>
            </a: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ssistance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592691" y="1028278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26219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1" y="2085283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28416" y="3198704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28416" y="2558777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00" y="2736697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1" y="3069079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482263" y="2062492"/>
            <a:ext cx="3442178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452437" y="2633786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44442" y="1646551"/>
            <a:ext cx="6200078" cy="291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Legal Guidelines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KEY LEARNINGS &amp; PROJECT SUM 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3FE67C9-9F5D-5413-465D-247C1B5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717" y="1785612"/>
            <a:ext cx="2387600" cy="2387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B1FAA2-99B2-DABB-C40A-E93BF79E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788" y="1518748"/>
            <a:ext cx="913935" cy="913935"/>
          </a:xfrm>
          <a:prstGeom prst="rect">
            <a:avLst/>
          </a:prstGeom>
        </p:spPr>
      </p:pic>
      <p:pic>
        <p:nvPicPr>
          <p:cNvPr id="1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421B389-CB0E-6D5E-77C1-59A8F1AE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726" y="2770723"/>
            <a:ext cx="1187039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6" y="3210995"/>
            <a:ext cx="865249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https://github.com/software-engineering-project-org 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SETUP: PARTIES 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330819" y="2919549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Bosch.IO as </a:t>
            </a:r>
            <a:r>
              <a:rPr lang="de-DE" b="1" dirty="0">
                <a:latin typeface="Söhne"/>
              </a:rPr>
              <a:t>Mediator </a:t>
            </a:r>
            <a:r>
              <a:rPr lang="en-US" b="1" dirty="0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SEP Project Team (</a:t>
            </a:r>
            <a:r>
              <a:rPr lang="de-DE" b="1" dirty="0" err="1">
                <a:latin typeface="Söhne"/>
              </a:rPr>
              <a:t>Us</a:t>
            </a:r>
            <a:r>
              <a:rPr lang="de-DE" b="1" dirty="0">
                <a:latin typeface="Söhne"/>
              </a:rPr>
              <a:t> 4)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Has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strategic</a:t>
            </a:r>
            <a:r>
              <a:rPr lang="de-DE" dirty="0">
                <a:latin typeface="Söhne"/>
              </a:rPr>
              <a:t> Open Source Collaboration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We develop in Context of </a:t>
            </a: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Project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Guidance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Kristan: Direct Contact Person &amp; PO; M. Grzanna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SETUP: PARTIES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967844"/>
            <a:ext cx="8229599" cy="1529816"/>
          </a:xfrm>
          <a:prstGeom prst="borderCallout1">
            <a:avLst>
              <a:gd name="adj1" fmla="val 567"/>
              <a:gd name="adj2" fmla="val 75125"/>
              <a:gd name="adj3" fmla="val -53090"/>
              <a:gd name="adj4" fmla="val 82234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273B1A1-258D-737A-8C43-109B4760103B}"/>
              </a:ext>
            </a:extLst>
          </p:cNvPr>
          <p:cNvSpPr txBox="1"/>
          <p:nvPr/>
        </p:nvSpPr>
        <p:spPr>
          <a:xfrm>
            <a:off x="544369" y="3068466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S</a:t>
            </a:r>
            <a:r>
              <a:rPr lang="de-DE" b="0" i="0" u="none" strike="noStrike" dirty="0">
                <a:effectLst/>
                <a:latin typeface="Söhne"/>
              </a:rPr>
              <a:t>tandards &amp; </a:t>
            </a:r>
            <a:r>
              <a:rPr lang="de-DE" dirty="0">
                <a:latin typeface="Söhne"/>
              </a:rPr>
              <a:t>Hub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for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trategic</a:t>
            </a:r>
            <a:r>
              <a:rPr lang="de-DE" b="0" i="0" u="none" strike="noStrike" dirty="0">
                <a:effectLst/>
                <a:latin typeface="Söhne"/>
              </a:rPr>
              <a:t> Open Source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nnovation</a:t>
            </a:r>
            <a:r>
              <a:rPr lang="de-DE" dirty="0"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effectLst/>
                <a:latin typeface="Söhne"/>
              </a:rPr>
              <a:t>Embraced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by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L</a:t>
            </a:r>
            <a:r>
              <a:rPr lang="de-DE" b="0" i="0" u="none" strike="noStrike" dirty="0">
                <a:effectLst/>
                <a:latin typeface="Söhne"/>
              </a:rPr>
              <a:t>eaders </a:t>
            </a:r>
            <a:r>
              <a:rPr lang="de-DE" dirty="0">
                <a:latin typeface="Söhne"/>
              </a:rPr>
              <a:t>(like e.g. </a:t>
            </a:r>
            <a:r>
              <a:rPr lang="de-DE" dirty="0" err="1">
                <a:latin typeface="Söhne"/>
              </a:rPr>
              <a:t>Bosch.IO</a:t>
            </a:r>
            <a:r>
              <a:rPr lang="de-DE" dirty="0"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effectLst/>
                <a:latin typeface="Söhne"/>
              </a:rPr>
              <a:t>Eclipse</a:t>
            </a:r>
            <a:r>
              <a:rPr lang="de-DE" b="0" i="0" u="none" strike="noStrike" dirty="0">
                <a:effectLst/>
                <a:latin typeface="Söhne"/>
              </a:rPr>
              <a:t> IDE, Jakarta EE (Java </a:t>
            </a:r>
            <a:r>
              <a:rPr lang="de-DE" b="0" i="0" u="none" strike="noStrike" dirty="0" err="1">
                <a:effectLst/>
                <a:latin typeface="Söhne"/>
              </a:rPr>
              <a:t>Ecosystem</a:t>
            </a:r>
            <a:r>
              <a:rPr lang="de-DE" b="0" i="0" u="none" strike="noStrike" dirty="0">
                <a:effectLst/>
                <a:latin typeface="Söhne"/>
              </a:rPr>
              <a:t>) &amp;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99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56054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OUR PART: CONTRIBUTION TO ECLIPSE LEDA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2437" y="133957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0" i="0" u="none" strike="noStrike" dirty="0" err="1">
                <a:effectLst/>
                <a:latin typeface="Söhne"/>
              </a:rPr>
              <a:t>Aims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bring </a:t>
            </a:r>
            <a:r>
              <a:rPr lang="de-DE" sz="1800" b="0" i="0" u="none" strike="noStrike" dirty="0" err="1">
                <a:effectLst/>
                <a:latin typeface="Söhne"/>
              </a:rPr>
              <a:t>various</a:t>
            </a:r>
            <a:r>
              <a:rPr lang="de-DE" sz="1800" b="0" i="0" u="none" strike="noStrike" dirty="0">
                <a:effectLst/>
                <a:latin typeface="Söhne"/>
              </a:rPr>
              <a:t> SDV-</a:t>
            </a:r>
            <a:r>
              <a:rPr lang="de-DE" sz="1800" dirty="0">
                <a:latin typeface="Söhne"/>
              </a:rPr>
              <a:t>C</a:t>
            </a:r>
            <a:r>
              <a:rPr lang="de-DE" sz="1800" b="0" i="0" u="none" strike="noStrike" dirty="0">
                <a:effectLst/>
                <a:latin typeface="Söhne"/>
              </a:rPr>
              <a:t>omponents </a:t>
            </a:r>
            <a:r>
              <a:rPr lang="de-DE" sz="1800" b="0" i="0" u="none" strike="noStrike" dirty="0" err="1">
                <a:effectLst/>
                <a:latin typeface="Söhne"/>
              </a:rPr>
              <a:t>together</a:t>
            </a:r>
            <a:r>
              <a:rPr lang="de-DE" sz="1800" b="0" i="0" u="none" strike="noStrike" dirty="0">
                <a:effectLst/>
                <a:latin typeface="Söhne"/>
              </a:rPr>
              <a:t> in </a:t>
            </a:r>
            <a:r>
              <a:rPr lang="de-DE" sz="1800" b="0" i="0" u="none" strike="noStrike" dirty="0" err="1">
                <a:effectLst/>
                <a:latin typeface="Söhne"/>
              </a:rPr>
              <a:t>Optimization</a:t>
            </a:r>
            <a:endParaRPr lang="de-DE" sz="1800" dirty="0"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i="0" u="none" strike="noStrike" dirty="0">
                <a:effectLst/>
                <a:latin typeface="Söhne"/>
              </a:rPr>
              <a:t>Linux </a:t>
            </a:r>
            <a:r>
              <a:rPr lang="de-DE" sz="1800" dirty="0">
                <a:latin typeface="Söhne"/>
              </a:rPr>
              <a:t>Distro</a:t>
            </a:r>
            <a:r>
              <a:rPr lang="de-DE" sz="1800" i="0" u="none" strike="noStrike" dirty="0">
                <a:effectLst/>
                <a:latin typeface="Söhne"/>
              </a:rPr>
              <a:t> (OS) </a:t>
            </a:r>
            <a:r>
              <a:rPr lang="de-DE" sz="1800" b="0" i="0" u="none" strike="noStrike" dirty="0" err="1">
                <a:effectLst/>
                <a:latin typeface="Söhne"/>
              </a:rPr>
              <a:t>with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dirty="0">
                <a:latin typeface="Söhne"/>
              </a:rPr>
              <a:t>Tool S</a:t>
            </a:r>
            <a:r>
              <a:rPr lang="de-DE" sz="1800" b="0" i="0" u="none" strike="noStrike" dirty="0">
                <a:effectLst/>
                <a:latin typeface="Söhne"/>
              </a:rPr>
              <a:t>tack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i="0" u="none" strike="noStrike" dirty="0">
                <a:effectLst/>
                <a:latin typeface="Söhne"/>
              </a:rPr>
              <a:t>deploy Apps on </a:t>
            </a:r>
            <a:r>
              <a:rPr lang="de-DE" sz="1800" dirty="0" err="1">
                <a:latin typeface="Söhne"/>
              </a:rPr>
              <a:t>V</a:t>
            </a:r>
            <a:r>
              <a:rPr lang="de-DE" sz="1800" i="0" u="none" strike="noStrike" dirty="0" err="1">
                <a:effectLst/>
                <a:latin typeface="Söhne"/>
              </a:rPr>
              <a:t>ehicles</a:t>
            </a:r>
            <a:r>
              <a:rPr lang="de-DE" sz="1800" i="0" u="none" strike="noStrike" dirty="0">
                <a:effectLst/>
                <a:latin typeface="Söhne"/>
              </a:rPr>
              <a:t> 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Perspective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: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Vehicles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as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„Computer“</a:t>
            </a:r>
            <a:b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817376" y="3216561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802" y="2877649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04" y="3347340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98224" y="3468902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92" y="2949300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95986" y="4026251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005053" y="1651100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930652" y="1403752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57815" y="3343517"/>
            <a:ext cx="7628370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(„Racer“)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667" y="1651100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324039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220508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403871" y="207032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INEFFICIENCIES IN „TRADITIONAL“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Error-</a:t>
            </a:r>
            <a:r>
              <a:rPr lang="de-DE" sz="1050" b="1" i="1" err="1">
                <a:solidFill>
                  <a:schemeClr val="tx1"/>
                </a:solidFill>
              </a:rPr>
              <a:t>intense</a:t>
            </a:r>
            <a:endParaRPr lang="de-DE" sz="1050" b="1" i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Remote </a:t>
            </a:r>
            <a:r>
              <a:rPr lang="de-DE" sz="1050" b="1" i="1" err="1">
                <a:solidFill>
                  <a:schemeClr val="tx1"/>
                </a:solidFill>
              </a:rPr>
              <a:t>Build</a:t>
            </a:r>
            <a:r>
              <a:rPr lang="de-DE" sz="1050" b="1" i="1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ED52E-D855-0E0C-04BA-C2A8EAA1970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SIMPLY TRIGGER A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845044" y="1663437"/>
            <a:ext cx="841756" cy="78799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Manuel </a:t>
            </a:r>
            <a:r>
              <a:rPr lang="de-DE" sz="1600" b="1" err="1">
                <a:solidFill>
                  <a:schemeClr val="tx1"/>
                </a:solidFill>
              </a:rPr>
              <a:t>Configuration</a:t>
            </a:r>
            <a:r>
              <a:rPr lang="de-DE" sz="1600" b="1">
                <a:solidFill>
                  <a:schemeClr val="tx1"/>
                </a:solidFill>
              </a:rPr>
              <a:t> </a:t>
            </a:r>
            <a:br>
              <a:rPr lang="de-DE" sz="1600" b="1">
                <a:solidFill>
                  <a:schemeClr val="tx1"/>
                </a:solidFill>
              </a:rPr>
            </a:br>
            <a:r>
              <a:rPr lang="de-DE" sz="1600" b="1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7" y="2950689"/>
            <a:ext cx="2777303" cy="15250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Reshaped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Process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internalizing</a:t>
            </a:r>
            <a:r>
              <a:rPr lang="de-DE" sz="1400" b="1" i="1" dirty="0">
                <a:solidFill>
                  <a:schemeClr val="tx1"/>
                </a:solidFill>
              </a:rPr>
              <a:t> Container-</a:t>
            </a:r>
            <a:r>
              <a:rPr lang="de-DE" sz="1400" b="1" i="1" dirty="0" err="1">
                <a:solidFill>
                  <a:schemeClr val="tx1"/>
                </a:solidFill>
              </a:rPr>
              <a:t>Build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br>
              <a:rPr lang="de-DE" sz="1400" b="1" i="1" dirty="0">
                <a:solidFill>
                  <a:schemeClr val="tx1"/>
                </a:solidFill>
              </a:rPr>
            </a:br>
            <a:r>
              <a:rPr lang="de-DE" sz="1400" i="1" dirty="0">
                <a:solidFill>
                  <a:schemeClr val="tx1"/>
                </a:solidFill>
              </a:rPr>
              <a:t>(</a:t>
            </a:r>
            <a:r>
              <a:rPr lang="de-DE" sz="1400" i="1" dirty="0" err="1">
                <a:solidFill>
                  <a:schemeClr val="tx1"/>
                </a:solidFill>
              </a:rPr>
              <a:t>no</a:t>
            </a:r>
            <a:r>
              <a:rPr lang="de-DE" sz="1400" i="1" dirty="0">
                <a:solidFill>
                  <a:schemeClr val="tx1"/>
                </a:solidFill>
              </a:rPr>
              <a:t> Internet </a:t>
            </a:r>
            <a:r>
              <a:rPr lang="de-DE" sz="1400" i="1" dirty="0" err="1">
                <a:solidFill>
                  <a:schemeClr val="tx1"/>
                </a:solidFill>
              </a:rPr>
              <a:t>connection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required</a:t>
            </a:r>
            <a:r>
              <a:rPr lang="de-DE" sz="14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 VIA VSCODE PLUGIN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/>
      <p:bldP spid="30" grpId="0"/>
      <p:bldP spid="35" grpId="0"/>
      <p:bldP spid="36" grpId="0"/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1864</Words>
  <Application>Microsoft Macintosh PowerPoint</Application>
  <PresentationFormat>Bildschirmpräsentation (16:9)</PresentationFormat>
  <Paragraphs>394</Paragraphs>
  <Slides>29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40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VSCode Plugin Development for Automotive App Deployment </vt:lpstr>
      <vt:lpstr>PROJECT OUTLINE –  SETUP, GOALS &amp; OUTCOME</vt:lpstr>
      <vt:lpstr>SETUP: PARTIES &amp; INTERACTION</vt:lpstr>
      <vt:lpstr>SETUP: PARTIES &amp; INTERACTION</vt:lpstr>
      <vt:lpstr>OUR PART: CONTRIBUTION TO ECLIPSE LEDA</vt:lpstr>
      <vt:lpstr>THE PROJECT GOALS</vt:lpstr>
      <vt:lpstr>PROBLEM</vt:lpstr>
      <vt:lpstr>SOLUTION</vt:lpstr>
      <vt:lpstr>OUR DEPLOYMENT PROCESS VIA VSCODE PLUGIN</vt:lpstr>
      <vt:lpstr>THE PLUGIN: LEDA APP DEPLOYER (LAD)</vt:lpstr>
      <vt:lpstr>LAD IN ACTION</vt:lpstr>
      <vt:lpstr>PROJECT OUTCOME &amp; DEVIATION</vt:lpstr>
      <vt:lpstr>PROJECT MANAGEMENT – ONBOARDING, FRAMEWORK &amp; TOOLS 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–  WORKFLOW, TYPICAL ISSUES &amp; TOOLS </vt:lpstr>
      <vt:lpstr>PowerPoint-Präsentation</vt:lpstr>
      <vt:lpstr>OUR IDEAL DEVELOPMENT WORKFLOW</vt:lpstr>
      <vt:lpstr>TYPICAL ISSUES</vt:lpstr>
      <vt:lpstr>DEVELOPMENT TOOL LANDSCAPE</vt:lpstr>
      <vt:lpstr>PROJECT SUM UP – BIGGEST CHALLANGE, HIGHLIGHT &amp; KEY LEARNINGS 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KEY LEARNINGS &amp; PROJECT SUM UP</vt:lpstr>
      <vt:lpstr>Team Bosch.IO thanks you for the attention! –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288</cp:revision>
  <cp:lastPrinted>2017-09-28T12:33:25Z</cp:lastPrinted>
  <dcterms:created xsi:type="dcterms:W3CDTF">2023-09-19T09:18:08Z</dcterms:created>
  <dcterms:modified xsi:type="dcterms:W3CDTF">2023-09-25T08:25:44Z</dcterms:modified>
</cp:coreProperties>
</file>